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8970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228600"/>
            <a:ext cx="3512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/>
                <a:cs typeface="Times New Roman"/>
              </a:rPr>
              <a:t>SPRAY</a:t>
            </a:r>
            <a:r>
              <a:rPr lang="en-US" b="1" spc="-55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OPTIMUM</a:t>
            </a:r>
            <a:r>
              <a:rPr lang="en-US" b="1" spc="-75" dirty="0">
                <a:latin typeface="Times New Roman"/>
                <a:cs typeface="Times New Roman"/>
              </a:rPr>
              <a:t> </a:t>
            </a:r>
            <a:r>
              <a:rPr lang="en-US" b="1" spc="-10" dirty="0">
                <a:latin typeface="Times New Roman"/>
                <a:cs typeface="Times New Roman"/>
              </a:rPr>
              <a:t>NUTRITION</a:t>
            </a:r>
            <a:endParaRPr lang="en-US" dirty="0"/>
          </a:p>
        </p:txBody>
      </p:sp>
      <p:sp>
        <p:nvSpPr>
          <p:cNvPr id="7" name="object 3"/>
          <p:cNvSpPr txBox="1"/>
          <p:nvPr/>
        </p:nvSpPr>
        <p:spPr>
          <a:xfrm>
            <a:off x="457200" y="1143000"/>
            <a:ext cx="7026275" cy="3816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N: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5.4%,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0.31%,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3.8%.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20"/>
              </a:spcBef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Standards: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FYM: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kg,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N: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30g,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P: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20g,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K: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10g/m2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45"/>
              </a:spcBef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Spray: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FYM: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kg,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N: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40g,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P: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20g,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K: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10g/m2</a:t>
            </a:r>
            <a:endParaRPr sz="2400" dirty="0">
              <a:latin typeface="Times New Roman"/>
              <a:cs typeface="Times New Roman"/>
            </a:endParaRPr>
          </a:p>
          <a:p>
            <a:pPr marL="323215" marR="5080" indent="-311150">
              <a:lnSpc>
                <a:spcPct val="2001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  <a:tab pos="1225550" algn="l"/>
                <a:tab pos="3208020" algn="l"/>
                <a:tab pos="4570730" algn="l"/>
                <a:tab pos="5085715" algn="l"/>
                <a:tab pos="6070600" algn="l"/>
              </a:tabLst>
            </a:pPr>
            <a:r>
              <a:rPr sz="2400" spc="-25" dirty="0">
                <a:latin typeface="Times New Roman"/>
                <a:cs typeface="Times New Roman"/>
              </a:rPr>
              <a:t>Now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commercially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nutrition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given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through </a:t>
            </a:r>
            <a:r>
              <a:rPr sz="2400" spc="-10" dirty="0">
                <a:latin typeface="Times New Roman"/>
                <a:cs typeface="Times New Roman"/>
              </a:rPr>
              <a:t>fertigation.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4972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52400" y="525017"/>
            <a:ext cx="8991599" cy="5642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Soil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moisture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irrigation: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Optimum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soil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moisture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300-</a:t>
            </a:r>
            <a:r>
              <a:rPr sz="2400" dirty="0">
                <a:latin typeface="Times New Roman"/>
                <a:cs typeface="Times New Roman"/>
              </a:rPr>
              <a:t>500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tension.</a:t>
            </a:r>
            <a:endParaRPr sz="2400" dirty="0">
              <a:latin typeface="Times New Roman"/>
              <a:cs typeface="Times New Roman"/>
            </a:endParaRPr>
          </a:p>
          <a:p>
            <a:pPr marL="323215" marR="10795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Irrigation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done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through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drip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irrigation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3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three </a:t>
            </a:r>
            <a:r>
              <a:rPr sz="2400" dirty="0">
                <a:latin typeface="Times New Roman"/>
                <a:cs typeface="Times New Roman"/>
              </a:rPr>
              <a:t>lines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five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rows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bed.</a:t>
            </a:r>
            <a:endParaRPr sz="2400" dirty="0">
              <a:latin typeface="Times New Roman"/>
              <a:cs typeface="Times New Roman"/>
            </a:endParaRPr>
          </a:p>
          <a:p>
            <a:pPr marL="323215" marR="5080" indent="-311150">
              <a:lnSpc>
                <a:spcPct val="150000"/>
              </a:lnSpc>
              <a:spcBef>
                <a:spcPts val="1325"/>
              </a:spcBef>
              <a:buFont typeface="Arial MT"/>
              <a:buChar char="•"/>
              <a:tabLst>
                <a:tab pos="323215" algn="l"/>
                <a:tab pos="1195070" algn="l"/>
                <a:tab pos="2070100" algn="l"/>
                <a:tab pos="3744595" algn="l"/>
                <a:tab pos="4667885" algn="l"/>
                <a:tab pos="5408930" algn="l"/>
                <a:tab pos="5979160" algn="l"/>
              </a:tabLst>
            </a:pPr>
            <a:r>
              <a:rPr sz="2400" spc="-10" dirty="0">
                <a:latin typeface="Times New Roman"/>
                <a:cs typeface="Times New Roman"/>
              </a:rPr>
              <a:t>Daily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water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requirement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varies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with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the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outside </a:t>
            </a:r>
            <a:r>
              <a:rPr sz="2400" dirty="0">
                <a:latin typeface="Times New Roman"/>
                <a:cs typeface="Times New Roman"/>
              </a:rPr>
              <a:t>temperature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</a:t>
            </a:r>
            <a:r>
              <a:rPr sz="2400" spc="-10" dirty="0">
                <a:latin typeface="Times New Roman"/>
                <a:cs typeface="Times New Roman"/>
              </a:rPr>
              <a:t> litres/m2.</a:t>
            </a:r>
            <a:endParaRPr sz="2400" dirty="0">
              <a:latin typeface="Times New Roman"/>
              <a:cs typeface="Times New Roman"/>
            </a:endParaRPr>
          </a:p>
          <a:p>
            <a:pPr marL="323215" marR="9525" indent="-311150">
              <a:lnSpc>
                <a:spcPct val="15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  <a:tab pos="1207770" algn="l"/>
                <a:tab pos="2229485" algn="l"/>
                <a:tab pos="3533775" algn="l"/>
                <a:tab pos="4046220" algn="l"/>
                <a:tab pos="4680585" algn="l"/>
                <a:tab pos="5494655" algn="l"/>
                <a:tab pos="6314440" algn="l"/>
              </a:tabLst>
            </a:pPr>
            <a:r>
              <a:rPr sz="2400" spc="-10" dirty="0">
                <a:latin typeface="Times New Roman"/>
                <a:cs typeface="Times New Roman"/>
              </a:rPr>
              <a:t>Water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soluble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fertilizers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are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also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given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along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with </a:t>
            </a:r>
            <a:r>
              <a:rPr sz="2400" spc="-10" dirty="0">
                <a:latin typeface="Times New Roman"/>
                <a:cs typeface="Times New Roman"/>
              </a:rPr>
              <a:t>irrigation.</a:t>
            </a:r>
            <a:endParaRPr sz="2400" dirty="0">
              <a:latin typeface="Times New Roman"/>
              <a:cs typeface="Times New Roman"/>
            </a:endParaRPr>
          </a:p>
          <a:p>
            <a:pPr marL="323215" marR="6350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During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vegetative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phase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irrigation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through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sprinkler/ </a:t>
            </a:r>
            <a:r>
              <a:rPr sz="2400" dirty="0">
                <a:latin typeface="Times New Roman"/>
                <a:cs typeface="Times New Roman"/>
              </a:rPr>
              <a:t>mister/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fogger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beneficial.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8568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52400" y="243900"/>
            <a:ext cx="8839200" cy="1822935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2400" b="1" spc="-10" dirty="0">
                <a:latin typeface="Times New Roman"/>
                <a:cs typeface="Times New Roman"/>
              </a:rPr>
              <a:t>Pinching:</a:t>
            </a:r>
            <a:endParaRPr sz="2400" dirty="0">
              <a:latin typeface="Times New Roman"/>
              <a:cs typeface="Times New Roman"/>
            </a:endParaRPr>
          </a:p>
          <a:p>
            <a:pPr marL="322580" marR="5080" indent="-309880" algn="just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23850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pinching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terminal</a:t>
            </a:r>
            <a:r>
              <a:rPr sz="2400" spc="5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growing</a:t>
            </a:r>
            <a:r>
              <a:rPr sz="2400" spc="4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shoot</a:t>
            </a:r>
            <a:r>
              <a:rPr sz="2400" spc="5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about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2-</a:t>
            </a:r>
            <a:r>
              <a:rPr sz="2400" dirty="0">
                <a:latin typeface="Times New Roman"/>
                <a:cs typeface="Times New Roman"/>
              </a:rPr>
              <a:t>3</a:t>
            </a:r>
            <a:r>
              <a:rPr sz="2400" spc="48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cm 	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removed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overcome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apical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dominance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and 	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promote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side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branching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plants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6-</a:t>
            </a:r>
            <a:r>
              <a:rPr sz="2400" spc="-50" dirty="0">
                <a:latin typeface="Times New Roman"/>
                <a:cs typeface="Times New Roman"/>
              </a:rPr>
              <a:t>8 </a:t>
            </a:r>
            <a:r>
              <a:rPr sz="2400" dirty="0" smtClean="0">
                <a:latin typeface="Times New Roman"/>
                <a:cs typeface="Times New Roman"/>
              </a:rPr>
              <a:t>leaf</a:t>
            </a:r>
            <a:r>
              <a:rPr sz="2400" spc="-30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pair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stage.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800" y="2286000"/>
            <a:ext cx="4895087" cy="34564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1068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914400" y="152400"/>
            <a:ext cx="2914650" cy="324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Pinching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types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Single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Pinch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half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Pinch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plus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pinch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Double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1725" y="3200400"/>
            <a:ext cx="5821680" cy="29443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2999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228600" y="228600"/>
            <a:ext cx="6870700" cy="291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imes New Roman"/>
                <a:cs typeface="Times New Roman"/>
              </a:rPr>
              <a:t>De-</a:t>
            </a:r>
            <a:r>
              <a:rPr sz="2400" b="1" spc="-10" dirty="0">
                <a:latin typeface="Times New Roman"/>
                <a:cs typeface="Times New Roman"/>
              </a:rPr>
              <a:t>shooting:</a:t>
            </a:r>
            <a:endParaRPr sz="2400" dirty="0">
              <a:latin typeface="Times New Roman"/>
              <a:cs typeface="Times New Roman"/>
            </a:endParaRPr>
          </a:p>
          <a:p>
            <a:pPr marL="323850" marR="5080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850" algn="l"/>
              </a:tabLst>
            </a:pP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side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shoots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after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pinching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3-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cm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long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retain</a:t>
            </a:r>
            <a:r>
              <a:rPr sz="2400" spc="-10" dirty="0">
                <a:latin typeface="Times New Roman"/>
                <a:cs typeface="Times New Roman"/>
              </a:rPr>
              <a:t> 3-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shoots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cultivars.</a:t>
            </a:r>
            <a:endParaRPr sz="2400" dirty="0">
              <a:latin typeface="Times New Roman"/>
              <a:cs typeface="Times New Roman"/>
            </a:endParaRPr>
          </a:p>
          <a:p>
            <a:pPr marL="323850" marR="5080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850" algn="l"/>
              </a:tabLst>
            </a:pP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side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shoots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after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pinching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3-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cm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long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retain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6-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shoots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 plant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spray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cultivars.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3162740"/>
            <a:ext cx="4608576" cy="26284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8374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0" y="124558"/>
            <a:ext cx="8717915" cy="3634328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2400" b="1" spc="-10" dirty="0">
                <a:latin typeface="Times New Roman"/>
                <a:cs typeface="Times New Roman"/>
              </a:rPr>
              <a:t>Staking:</a:t>
            </a:r>
            <a:endParaRPr sz="2400" dirty="0">
              <a:latin typeface="Times New Roman"/>
              <a:cs typeface="Times New Roman"/>
            </a:endParaRPr>
          </a:p>
          <a:p>
            <a:pPr marL="321310" marR="5080" indent="-309245" algn="just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Wire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mesh,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plastic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nets,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string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bamboo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canes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are 	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support </a:t>
            </a:r>
            <a:r>
              <a:rPr sz="2400" spc="-10" dirty="0">
                <a:latin typeface="Times New Roman"/>
                <a:cs typeface="Times New Roman"/>
              </a:rPr>
              <a:t>plants.</a:t>
            </a:r>
            <a:endParaRPr sz="2400" dirty="0">
              <a:latin typeface="Times New Roman"/>
              <a:cs typeface="Times New Roman"/>
            </a:endParaRPr>
          </a:p>
          <a:p>
            <a:pPr marL="321310" marR="5715" indent="-309245" algn="just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Wire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mesh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plastic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nets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having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inner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size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10-</a:t>
            </a:r>
            <a:r>
              <a:rPr sz="2400" spc="-25" dirty="0">
                <a:latin typeface="Times New Roman"/>
                <a:cs typeface="Times New Roman"/>
              </a:rPr>
              <a:t>15 	</a:t>
            </a:r>
            <a:r>
              <a:rPr sz="2400" dirty="0">
                <a:latin typeface="Times New Roman"/>
                <a:cs typeface="Times New Roman"/>
              </a:rPr>
              <a:t>cm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squares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placed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ground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three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layers, 	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5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4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erected</a:t>
            </a:r>
            <a:r>
              <a:rPr sz="2400" spc="5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5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20,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35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50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cm</a:t>
            </a:r>
            <a:r>
              <a:rPr sz="2400" spc="5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above</a:t>
            </a:r>
            <a:r>
              <a:rPr sz="2400" spc="47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	</a:t>
            </a:r>
            <a:r>
              <a:rPr sz="2400" dirty="0">
                <a:latin typeface="Times New Roman"/>
                <a:cs typeface="Times New Roman"/>
              </a:rPr>
              <a:t>ground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level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growing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plants.</a:t>
            </a:r>
            <a:endParaRPr sz="2400" dirty="0">
              <a:latin typeface="Times New Roman"/>
              <a:cs typeface="Times New Roman"/>
            </a:endParaRPr>
          </a:p>
          <a:p>
            <a:pPr marL="321310" marR="6350" indent="-309245" algn="just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String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rope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erected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three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rows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same 	</a:t>
            </a:r>
            <a:r>
              <a:rPr sz="2400" dirty="0">
                <a:latin typeface="Times New Roman"/>
                <a:cs typeface="Times New Roman"/>
              </a:rPr>
              <a:t>distance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along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rows.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3200" y="3505200"/>
            <a:ext cx="4608576" cy="24201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8427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0" y="100798"/>
            <a:ext cx="9143999" cy="3245485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2400" b="1" spc="-10" dirty="0">
                <a:latin typeface="Times New Roman"/>
                <a:cs typeface="Times New Roman"/>
              </a:rPr>
              <a:t>Disbudding: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  <a:tab pos="1915160" algn="l"/>
                <a:tab pos="2290445" algn="l"/>
                <a:tab pos="2832735" algn="l"/>
                <a:tab pos="4003675" algn="l"/>
                <a:tab pos="4427220" algn="l"/>
                <a:tab pos="5412105" algn="l"/>
                <a:tab pos="6241415" algn="l"/>
              </a:tabLst>
            </a:pPr>
            <a:r>
              <a:rPr sz="2400" spc="-10" dirty="0">
                <a:latin typeface="Times New Roman"/>
                <a:cs typeface="Times New Roman"/>
              </a:rPr>
              <a:t>Disbudding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the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removal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visible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(5-</a:t>
            </a:r>
            <a:r>
              <a:rPr sz="2400" spc="-25" dirty="0">
                <a:latin typeface="Times New Roman"/>
                <a:cs typeface="Times New Roman"/>
              </a:rPr>
              <a:t>10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mm</a:t>
            </a:r>
            <a:endParaRPr sz="2400" dirty="0">
              <a:latin typeface="Times New Roman"/>
              <a:cs typeface="Times New Roman"/>
            </a:endParaRPr>
          </a:p>
          <a:p>
            <a:pPr marL="32321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diameter)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undesirable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buds.</a:t>
            </a:r>
            <a:endParaRPr sz="2400" dirty="0">
              <a:latin typeface="Times New Roman"/>
              <a:cs typeface="Times New Roman"/>
            </a:endParaRPr>
          </a:p>
          <a:p>
            <a:pPr marL="323215" marR="8890" indent="-311150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cultivars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terminal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bud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retained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all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lateral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buds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removed.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  <a:tab pos="753110" algn="l"/>
                <a:tab pos="1591945" algn="l"/>
                <a:tab pos="2817495" algn="l"/>
                <a:tab pos="4012565" algn="l"/>
                <a:tab pos="4646930" algn="l"/>
                <a:tab pos="5027930" algn="l"/>
                <a:tab pos="6271895" algn="l"/>
              </a:tabLst>
            </a:pPr>
            <a:r>
              <a:rPr sz="2400" spc="-25" dirty="0">
                <a:latin typeface="Times New Roman"/>
                <a:cs typeface="Times New Roman"/>
              </a:rPr>
              <a:t>In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spray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cultivars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terminal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bud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removed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and</a:t>
            </a:r>
            <a:endParaRPr sz="2400" dirty="0">
              <a:latin typeface="Times New Roman"/>
              <a:cs typeface="Times New Roman"/>
            </a:endParaRPr>
          </a:p>
          <a:p>
            <a:pPr marL="32321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lateral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buds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retained.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05200" y="3124200"/>
            <a:ext cx="4608576" cy="2667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306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>
            <a:spLocks/>
          </p:cNvSpPr>
          <p:nvPr/>
        </p:nvSpPr>
        <p:spPr>
          <a:xfrm>
            <a:off x="-5862" y="1295400"/>
            <a:ext cx="8839200" cy="47782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215" indent="-310515">
              <a:spcBef>
                <a:spcPts val="100"/>
              </a:spcBef>
              <a:buFont typeface="Arial MT"/>
              <a:buChar char="•"/>
              <a:tabLst>
                <a:tab pos="323215" algn="l"/>
              </a:tabLst>
            </a:pPr>
            <a:r>
              <a:rPr lang="en-US" spc="-10" dirty="0" smtClean="0"/>
              <a:t>Three-</a:t>
            </a:r>
            <a:r>
              <a:rPr lang="en-US" dirty="0" smtClean="0"/>
              <a:t>four</a:t>
            </a:r>
            <a:r>
              <a:rPr lang="en-US" spc="10" dirty="0" smtClean="0"/>
              <a:t> </a:t>
            </a:r>
            <a:r>
              <a:rPr lang="en-US" dirty="0" smtClean="0"/>
              <a:t>hand</a:t>
            </a:r>
            <a:r>
              <a:rPr lang="en-US" spc="-20" dirty="0" smtClean="0"/>
              <a:t> </a:t>
            </a:r>
            <a:r>
              <a:rPr lang="en-US" spc="-10" dirty="0" smtClean="0"/>
              <a:t>weeding.</a:t>
            </a:r>
          </a:p>
          <a:p>
            <a:pPr marL="323850" marR="5080" indent="-311150">
              <a:lnSpc>
                <a:spcPct val="200100"/>
              </a:lnSpc>
              <a:spcBef>
                <a:spcPts val="1295"/>
              </a:spcBef>
              <a:buFont typeface="Arial MT"/>
              <a:buChar char="•"/>
              <a:tabLst>
                <a:tab pos="323850" algn="l"/>
              </a:tabLst>
            </a:pPr>
            <a:r>
              <a:rPr lang="en-US" dirty="0" smtClean="0"/>
              <a:t>Chemicals</a:t>
            </a:r>
            <a:r>
              <a:rPr lang="en-US" spc="200" dirty="0" smtClean="0"/>
              <a:t> </a:t>
            </a:r>
            <a:r>
              <a:rPr lang="en-US" dirty="0" smtClean="0"/>
              <a:t>viz.,</a:t>
            </a:r>
            <a:r>
              <a:rPr lang="en-US" spc="195" dirty="0" smtClean="0"/>
              <a:t> </a:t>
            </a:r>
            <a:r>
              <a:rPr lang="en-US" dirty="0" err="1" smtClean="0"/>
              <a:t>oxidiazon</a:t>
            </a:r>
            <a:r>
              <a:rPr lang="en-US" spc="195" dirty="0" smtClean="0"/>
              <a:t> </a:t>
            </a:r>
            <a:r>
              <a:rPr lang="en-US" dirty="0" smtClean="0"/>
              <a:t>and</a:t>
            </a:r>
            <a:r>
              <a:rPr lang="en-US" spc="190" dirty="0" smtClean="0"/>
              <a:t> </a:t>
            </a:r>
            <a:r>
              <a:rPr lang="en-US" dirty="0" err="1" smtClean="0"/>
              <a:t>napropamide</a:t>
            </a:r>
            <a:r>
              <a:rPr lang="en-US" spc="195" dirty="0" smtClean="0"/>
              <a:t> </a:t>
            </a:r>
            <a:r>
              <a:rPr lang="en-US" dirty="0" smtClean="0"/>
              <a:t>@</a:t>
            </a:r>
            <a:r>
              <a:rPr lang="en-US" spc="190" dirty="0" smtClean="0"/>
              <a:t> </a:t>
            </a:r>
            <a:r>
              <a:rPr lang="en-US" spc="-25" dirty="0" smtClean="0"/>
              <a:t>2.2 </a:t>
            </a:r>
            <a:r>
              <a:rPr lang="en-US" dirty="0" smtClean="0"/>
              <a:t>and</a:t>
            </a:r>
            <a:r>
              <a:rPr lang="en-US" spc="-30" dirty="0" smtClean="0"/>
              <a:t> </a:t>
            </a:r>
            <a:r>
              <a:rPr lang="en-US" dirty="0" smtClean="0"/>
              <a:t>4.5</a:t>
            </a:r>
            <a:r>
              <a:rPr lang="en-US" spc="-20" dirty="0" smtClean="0"/>
              <a:t> </a:t>
            </a:r>
            <a:r>
              <a:rPr lang="en-US" dirty="0" smtClean="0"/>
              <a:t>kg</a:t>
            </a:r>
            <a:r>
              <a:rPr lang="en-US" spc="-20" dirty="0" smtClean="0"/>
              <a:t> </a:t>
            </a:r>
            <a:r>
              <a:rPr lang="en-US" dirty="0" err="1" smtClean="0"/>
              <a:t>a.i</a:t>
            </a:r>
            <a:r>
              <a:rPr lang="en-US" dirty="0" smtClean="0"/>
              <a:t>.</a:t>
            </a:r>
            <a:r>
              <a:rPr lang="en-US" spc="-15" dirty="0" smtClean="0"/>
              <a:t> </a:t>
            </a:r>
            <a:r>
              <a:rPr lang="en-US" dirty="0" smtClean="0"/>
              <a:t>per hectare are</a:t>
            </a:r>
            <a:r>
              <a:rPr lang="en-US" spc="-10" dirty="0" smtClean="0"/>
              <a:t> </a:t>
            </a:r>
            <a:r>
              <a:rPr lang="en-US" dirty="0" smtClean="0"/>
              <a:t>good</a:t>
            </a:r>
            <a:r>
              <a:rPr lang="en-US" spc="5" dirty="0" smtClean="0"/>
              <a:t> </a:t>
            </a:r>
            <a:r>
              <a:rPr lang="en-US" dirty="0" smtClean="0"/>
              <a:t>in</a:t>
            </a:r>
            <a:r>
              <a:rPr lang="en-US" spc="-35" dirty="0" smtClean="0"/>
              <a:t> </a:t>
            </a:r>
            <a:r>
              <a:rPr lang="en-US" spc="-10" dirty="0" smtClean="0"/>
              <a:t>greenhouse.</a:t>
            </a:r>
          </a:p>
          <a:p>
            <a:pPr marL="323850" marR="10160" indent="-311150">
              <a:lnSpc>
                <a:spcPct val="200100"/>
              </a:lnSpc>
              <a:spcBef>
                <a:spcPts val="1320"/>
              </a:spcBef>
              <a:buFont typeface="Arial MT"/>
              <a:buChar char="•"/>
              <a:tabLst>
                <a:tab pos="323850" algn="l"/>
                <a:tab pos="734695" algn="l"/>
                <a:tab pos="1490980" algn="l"/>
                <a:tab pos="3073400" algn="l"/>
                <a:tab pos="4299585" algn="l"/>
                <a:tab pos="4900295" algn="l"/>
              </a:tabLst>
            </a:pPr>
            <a:r>
              <a:rPr lang="en-US" spc="-25" dirty="0" smtClean="0"/>
              <a:t>In</a:t>
            </a:r>
            <a:r>
              <a:rPr lang="en-US" dirty="0" smtClean="0"/>
              <a:t>	</a:t>
            </a:r>
            <a:r>
              <a:rPr lang="en-US" spc="-20" dirty="0" smtClean="0"/>
              <a:t>open</a:t>
            </a:r>
            <a:r>
              <a:rPr lang="en-US" dirty="0"/>
              <a:t> </a:t>
            </a:r>
            <a:r>
              <a:rPr lang="en-US" spc="-10" dirty="0" err="1" smtClean="0"/>
              <a:t>fluchloralin</a:t>
            </a:r>
            <a:r>
              <a:rPr lang="en-US" dirty="0"/>
              <a:t> </a:t>
            </a:r>
            <a:r>
              <a:rPr lang="en-US" spc="-10" dirty="0" smtClean="0"/>
              <a:t>(</a:t>
            </a:r>
            <a:r>
              <a:rPr lang="en-US" spc="-10" dirty="0" err="1" smtClean="0"/>
              <a:t>basalin</a:t>
            </a:r>
            <a:r>
              <a:rPr lang="en-US" spc="-10" dirty="0" smtClean="0"/>
              <a:t>)</a:t>
            </a:r>
            <a:r>
              <a:rPr lang="en-US" dirty="0"/>
              <a:t> </a:t>
            </a:r>
            <a:r>
              <a:rPr lang="en-US" spc="-25" dirty="0" smtClean="0"/>
              <a:t>and</a:t>
            </a:r>
            <a:r>
              <a:rPr lang="en-US" dirty="0"/>
              <a:t> </a:t>
            </a:r>
            <a:r>
              <a:rPr lang="en-US" spc="-10" dirty="0" err="1" smtClean="0"/>
              <a:t>pendimethalin</a:t>
            </a:r>
            <a:r>
              <a:rPr lang="en-US" spc="-10" dirty="0" smtClean="0"/>
              <a:t> </a:t>
            </a:r>
            <a:r>
              <a:rPr lang="en-US" dirty="0" smtClean="0"/>
              <a:t>(stomp)</a:t>
            </a:r>
            <a:r>
              <a:rPr lang="en-US" spc="-15" dirty="0" smtClean="0"/>
              <a:t> </a:t>
            </a:r>
            <a:r>
              <a:rPr lang="en-US" dirty="0" smtClean="0"/>
              <a:t>@</a:t>
            </a:r>
            <a:r>
              <a:rPr lang="en-US" spc="-20" dirty="0" smtClean="0"/>
              <a:t> </a:t>
            </a:r>
            <a:r>
              <a:rPr lang="en-US" dirty="0" smtClean="0"/>
              <a:t>1.0</a:t>
            </a:r>
            <a:r>
              <a:rPr lang="en-US" spc="-15" dirty="0" smtClean="0"/>
              <a:t> </a:t>
            </a:r>
            <a:r>
              <a:rPr lang="en-US" dirty="0" err="1" smtClean="0"/>
              <a:t>a.i</a:t>
            </a:r>
            <a:r>
              <a:rPr lang="en-US" dirty="0" smtClean="0"/>
              <a:t>.</a:t>
            </a:r>
            <a:r>
              <a:rPr lang="en-US" spc="-15" dirty="0" smtClean="0"/>
              <a:t> </a:t>
            </a:r>
            <a:r>
              <a:rPr lang="en-US" dirty="0" smtClean="0"/>
              <a:t>per hectare</a:t>
            </a:r>
            <a:r>
              <a:rPr lang="en-US" spc="-5" dirty="0" smtClean="0"/>
              <a:t> </a:t>
            </a:r>
            <a:r>
              <a:rPr lang="en-US" dirty="0" smtClean="0"/>
              <a:t>each</a:t>
            </a:r>
            <a:r>
              <a:rPr lang="en-US" spc="-15" dirty="0" smtClean="0"/>
              <a:t> </a:t>
            </a:r>
            <a:r>
              <a:rPr lang="en-US" dirty="0" smtClean="0"/>
              <a:t>are</a:t>
            </a:r>
            <a:r>
              <a:rPr lang="en-US" spc="-10" dirty="0" smtClean="0"/>
              <a:t> effective.</a:t>
            </a:r>
            <a:endParaRPr lang="en-US" spc="-10" dirty="0"/>
          </a:p>
        </p:txBody>
      </p:sp>
      <p:sp>
        <p:nvSpPr>
          <p:cNvPr id="6" name="Rectangle 5"/>
          <p:cNvSpPr/>
          <p:nvPr/>
        </p:nvSpPr>
        <p:spPr>
          <a:xfrm>
            <a:off x="609600" y="304800"/>
            <a:ext cx="22066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pc="-10" dirty="0">
                <a:latin typeface="Times New Roman"/>
                <a:cs typeface="Times New Roman"/>
              </a:rPr>
              <a:t>WEEDING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9462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81000" y="228600"/>
            <a:ext cx="8001000" cy="5828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Stages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flower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harvesting:</a:t>
            </a:r>
            <a:endParaRPr sz="2400" dirty="0">
              <a:latin typeface="Times New Roman"/>
              <a:cs typeface="Times New Roman"/>
            </a:endParaRPr>
          </a:p>
          <a:p>
            <a:pPr marL="321310" marR="5080" indent="-309245" algn="just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b="1" dirty="0">
                <a:latin typeface="Times New Roman"/>
                <a:cs typeface="Times New Roman"/>
              </a:rPr>
              <a:t>Standard</a:t>
            </a:r>
            <a:r>
              <a:rPr sz="2400" b="1" spc="25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cultivars-</a:t>
            </a:r>
            <a:r>
              <a:rPr sz="2400" b="1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local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market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harvested 	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flowers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half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opened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painting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brush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 	</a:t>
            </a:r>
            <a:r>
              <a:rPr sz="2400" dirty="0">
                <a:latin typeface="Times New Roman"/>
                <a:cs typeface="Times New Roman"/>
              </a:rPr>
              <a:t>outer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petal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perpendicular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stem.</a:t>
            </a:r>
            <a:endParaRPr sz="2400" dirty="0">
              <a:latin typeface="Times New Roman"/>
              <a:cs typeface="Times New Roman"/>
            </a:endParaRPr>
          </a:p>
          <a:p>
            <a:pPr marL="321310" marR="6350" indent="-309245" algn="just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while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distant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market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cross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developed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buds 	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colour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visible.</a:t>
            </a:r>
            <a:endParaRPr sz="2400" dirty="0">
              <a:latin typeface="Times New Roman"/>
              <a:cs typeface="Times New Roman"/>
            </a:endParaRPr>
          </a:p>
          <a:p>
            <a:pPr marL="321310" marR="5715" indent="-309245" algn="just">
              <a:lnSpc>
                <a:spcPct val="150100"/>
              </a:lnSpc>
              <a:spcBef>
                <a:spcPts val="132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b="1" dirty="0">
                <a:latin typeface="Times New Roman"/>
                <a:cs typeface="Times New Roman"/>
              </a:rPr>
              <a:t>Spray cultivars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harvested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local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market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when 	</a:t>
            </a:r>
            <a:r>
              <a:rPr sz="2400" dirty="0">
                <a:latin typeface="Times New Roman"/>
                <a:cs typeface="Times New Roman"/>
              </a:rPr>
              <a:t>two  flowers  have  opened  and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others  have  </a:t>
            </a:r>
            <a:r>
              <a:rPr sz="2400" spc="-10" dirty="0">
                <a:latin typeface="Times New Roman"/>
                <a:cs typeface="Times New Roman"/>
              </a:rPr>
              <a:t>shown 	</a:t>
            </a:r>
            <a:r>
              <a:rPr sz="2400" dirty="0">
                <a:latin typeface="Times New Roman"/>
                <a:cs typeface="Times New Roman"/>
              </a:rPr>
              <a:t>colour,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while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distant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market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50%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flowers 	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shown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colour.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0528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457200" y="533400"/>
            <a:ext cx="4251325" cy="2535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COMMON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GRADES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INDIA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A: over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45 </a:t>
            </a:r>
            <a:r>
              <a:rPr sz="2400" spc="-25" dirty="0">
                <a:latin typeface="Times New Roman"/>
                <a:cs typeface="Times New Roman"/>
              </a:rPr>
              <a:t>cm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B:</a:t>
            </a:r>
            <a:r>
              <a:rPr sz="2400" spc="-10" dirty="0">
                <a:latin typeface="Times New Roman"/>
                <a:cs typeface="Times New Roman"/>
              </a:rPr>
              <a:t> 30-</a:t>
            </a:r>
            <a:r>
              <a:rPr sz="2400" dirty="0">
                <a:latin typeface="Times New Roman"/>
                <a:cs typeface="Times New Roman"/>
              </a:rPr>
              <a:t>45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cm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C: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less than 30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cm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3800" y="1557147"/>
            <a:ext cx="4669535" cy="3023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525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819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" y="308864"/>
            <a:ext cx="8625966" cy="31111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PACKAGING</a:t>
            </a:r>
            <a:endParaRPr sz="2400" dirty="0">
              <a:latin typeface="Times New Roman"/>
              <a:cs typeface="Times New Roman"/>
            </a:endParaRPr>
          </a:p>
          <a:p>
            <a:pPr marL="321945" indent="-309245" algn="just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1945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bundles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10,12,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25" dirty="0">
                <a:latin typeface="Times New Roman"/>
                <a:cs typeface="Times New Roman"/>
              </a:rPr>
              <a:t> 25.</a:t>
            </a:r>
            <a:endParaRPr sz="2400" dirty="0">
              <a:latin typeface="Times New Roman"/>
              <a:cs typeface="Times New Roman"/>
            </a:endParaRPr>
          </a:p>
          <a:p>
            <a:pPr marL="321310" marR="5080" indent="-309245" algn="just">
              <a:lnSpc>
                <a:spcPct val="15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corrugated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card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board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boxes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120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60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30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cm 	</a:t>
            </a:r>
            <a:r>
              <a:rPr sz="2400" dirty="0">
                <a:latin typeface="Times New Roman"/>
                <a:cs typeface="Times New Roman"/>
              </a:rPr>
              <a:t>(L</a:t>
            </a:r>
            <a:r>
              <a:rPr sz="2400" spc="4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</a:t>
            </a:r>
            <a:r>
              <a:rPr sz="2400" spc="5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H)</a:t>
            </a:r>
            <a:r>
              <a:rPr sz="2400" spc="5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accommodates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about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800-</a:t>
            </a:r>
            <a:r>
              <a:rPr sz="2400" dirty="0">
                <a:latin typeface="Times New Roman"/>
                <a:cs typeface="Times New Roman"/>
              </a:rPr>
              <a:t>1000</a:t>
            </a:r>
            <a:r>
              <a:rPr sz="2400" spc="5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cut 	</a:t>
            </a:r>
            <a:r>
              <a:rPr sz="2400" dirty="0">
                <a:latin typeface="Times New Roman"/>
                <a:cs typeface="Times New Roman"/>
              </a:rPr>
              <a:t>flowers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carnation.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1945" indent="-309245" algn="just">
              <a:lnSpc>
                <a:spcPct val="100000"/>
              </a:lnSpc>
              <a:buFont typeface="Arial MT"/>
              <a:buChar char="•"/>
              <a:tabLst>
                <a:tab pos="321945" algn="l"/>
              </a:tabLst>
            </a:pPr>
            <a:r>
              <a:rPr sz="2400" dirty="0">
                <a:latin typeface="Times New Roman"/>
                <a:cs typeface="Times New Roman"/>
              </a:rPr>
              <a:t>Wrap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flower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bunches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cellophane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sleeves.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0" y="3505200"/>
            <a:ext cx="3386328" cy="2133600"/>
          </a:xfrm>
          <a:prstGeom prst="rect">
            <a:avLst/>
          </a:prstGeom>
        </p:spPr>
      </p:pic>
      <p:pic>
        <p:nvPicPr>
          <p:cNvPr id="6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200" y="3505201"/>
            <a:ext cx="3240024" cy="213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8586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62708" y="1600200"/>
            <a:ext cx="6040120" cy="308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Wilt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Fusarium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oxysporum</a:t>
            </a:r>
            <a:r>
              <a:rPr sz="2400" i="1" spc="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f.</a:t>
            </a:r>
            <a:r>
              <a:rPr sz="2400" i="1" spc="-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sp.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dianthi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323215" marR="5080" indent="-311150">
              <a:lnSpc>
                <a:spcPct val="150100"/>
              </a:lnSpc>
              <a:spcBef>
                <a:spcPts val="132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Foot-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Phytophthora,</a:t>
            </a:r>
            <a:r>
              <a:rPr sz="2400" i="1" spc="-6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Pythium,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Rhizoctonia </a:t>
            </a:r>
            <a:r>
              <a:rPr sz="2400" i="1" dirty="0">
                <a:latin typeface="Times New Roman"/>
                <a:cs typeface="Times New Roman"/>
              </a:rPr>
              <a:t>solani,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Sclerotinia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sclerotiarum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Stem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Fusarium </a:t>
            </a:r>
            <a:r>
              <a:rPr sz="2400" i="1" spc="-10" dirty="0">
                <a:latin typeface="Times New Roman"/>
                <a:cs typeface="Times New Roman"/>
              </a:rPr>
              <a:t>roseum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Flower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Alternaria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dianthi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533400" y="152400"/>
            <a:ext cx="6504051" cy="1104010"/>
          </a:xfrm>
          <a:prstGeom prst="rect">
            <a:avLst/>
          </a:prstGeom>
        </p:spPr>
        <p:txBody>
          <a:bodyPr vert="horz" wrap="square" lIns="0" tIns="238302" rIns="0" bIns="0" rtlCol="0">
            <a:spAutoFit/>
          </a:bodyPr>
          <a:lstStyle/>
          <a:p>
            <a:pPr marL="270510">
              <a:lnSpc>
                <a:spcPct val="100000"/>
              </a:lnSpc>
              <a:spcBef>
                <a:spcPts val="105"/>
              </a:spcBef>
            </a:pPr>
            <a:r>
              <a:rPr sz="2800" b="1" spc="-10" dirty="0">
                <a:latin typeface="Times New Roman"/>
                <a:cs typeface="Times New Roman"/>
              </a:rPr>
              <a:t>DISEASES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6375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762000" y="1371600"/>
            <a:ext cx="7239000" cy="324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Bacterial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Pseudomonas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caryophylli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Rust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Uromyces</a:t>
            </a:r>
            <a:r>
              <a:rPr sz="2400" i="1" spc="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caryophyllinus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U.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dianthi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Flower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blight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Botrytis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cinerea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Fairy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spot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Heterosporium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echinulatum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Viral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dseiases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28600"/>
            <a:ext cx="14641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spc="-10" dirty="0"/>
              <a:t>…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7112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762000" y="457200"/>
            <a:ext cx="4724400" cy="45422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Times New Roman"/>
                <a:cs typeface="Times New Roman"/>
              </a:rPr>
              <a:t>INSECT-</a:t>
            </a:r>
            <a:r>
              <a:rPr sz="2400" b="1" spc="-10" dirty="0">
                <a:latin typeface="Times New Roman"/>
                <a:cs typeface="Times New Roman"/>
              </a:rPr>
              <a:t>PESTS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Red spider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mites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Thrips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Nematodes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Aphids</a:t>
            </a:r>
            <a:endParaRPr sz="2400" dirty="0">
              <a:latin typeface="Times New Roman"/>
              <a:cs typeface="Times New Roman"/>
            </a:endParaRPr>
          </a:p>
          <a:p>
            <a:pPr marL="323850" marR="5080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323850" algn="l"/>
              </a:tabLst>
            </a:pPr>
            <a:r>
              <a:rPr sz="2400" spc="-10" dirty="0">
                <a:latin typeface="Times New Roman"/>
                <a:cs typeface="Times New Roman"/>
              </a:rPr>
              <a:t>Helicoverpa/ Heliothis/Spodoptera caterpillars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7800" y="609600"/>
            <a:ext cx="2663952" cy="2508504"/>
          </a:xfrm>
          <a:prstGeom prst="rect">
            <a:avLst/>
          </a:prstGeom>
        </p:spPr>
      </p:pic>
      <p:pic>
        <p:nvPicPr>
          <p:cNvPr id="6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2600" y="3118104"/>
            <a:ext cx="2685288" cy="30693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3408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533400" y="457200"/>
            <a:ext cx="4488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PHYSIOLOGICAL</a:t>
            </a:r>
            <a:r>
              <a:rPr sz="2400" b="1" spc="-11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DISORDERS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219200" y="1447800"/>
            <a:ext cx="4246245" cy="2534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Calyx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splitting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Grassiness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Sleepiness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Splitting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nodes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bushiness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6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2600" y="2971800"/>
            <a:ext cx="3322320" cy="2490216"/>
          </a:xfrm>
          <a:prstGeom prst="rect">
            <a:avLst/>
          </a:prstGeom>
        </p:spPr>
      </p:pic>
      <p:sp>
        <p:nvSpPr>
          <p:cNvPr id="7" name="object 5"/>
          <p:cNvSpPr txBox="1"/>
          <p:nvPr/>
        </p:nvSpPr>
        <p:spPr>
          <a:xfrm>
            <a:off x="6400800" y="5462016"/>
            <a:ext cx="14497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Calyx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splitting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0964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-17585" y="609600"/>
            <a:ext cx="8991600" cy="2236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04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Tinting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carnation:</a:t>
            </a:r>
            <a:endParaRPr sz="2400" dirty="0">
              <a:latin typeface="Times New Roman"/>
              <a:cs typeface="Times New Roman"/>
            </a:endParaRPr>
          </a:p>
          <a:p>
            <a:pPr marL="285115" marR="43180" indent="-234950" algn="just">
              <a:lnSpc>
                <a:spcPct val="150100"/>
              </a:lnSpc>
              <a:spcBef>
                <a:spcPts val="1540"/>
              </a:spcBef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concentrated</a:t>
            </a:r>
            <a:r>
              <a:rPr sz="2400" spc="4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liquid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powder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colour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4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mixed</a:t>
            </a:r>
            <a:r>
              <a:rPr sz="2400" spc="43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small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amount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warm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pure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water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(37</a:t>
            </a:r>
            <a:r>
              <a:rPr sz="2400" baseline="2430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C)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stems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placed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it.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colour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develops</a:t>
            </a:r>
            <a:r>
              <a:rPr sz="2400" spc="5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5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different </a:t>
            </a:r>
            <a:r>
              <a:rPr sz="2400" dirty="0">
                <a:latin typeface="Times New Roman"/>
                <a:cs typeface="Times New Roman"/>
              </a:rPr>
              <a:t>patterns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petals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after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10-</a:t>
            </a:r>
            <a:r>
              <a:rPr sz="2400" dirty="0">
                <a:latin typeface="Times New Roman"/>
                <a:cs typeface="Times New Roman"/>
              </a:rPr>
              <a:t>24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hours.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7800" y="2846110"/>
            <a:ext cx="3383279" cy="3240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7315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533400" y="685800"/>
            <a:ext cx="993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YIELD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914400" y="1447800"/>
            <a:ext cx="38106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200-</a:t>
            </a:r>
            <a:r>
              <a:rPr sz="2400" dirty="0">
                <a:latin typeface="Times New Roman"/>
                <a:cs typeface="Times New Roman"/>
              </a:rPr>
              <a:t>300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flower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stems/m</a:t>
            </a:r>
            <a:r>
              <a:rPr sz="2400" spc="-15" baseline="24305" dirty="0">
                <a:latin typeface="Times New Roman"/>
                <a:cs typeface="Times New Roman"/>
              </a:rPr>
              <a:t>2</a:t>
            </a:r>
            <a:r>
              <a:rPr sz="2400" spc="-10" dirty="0">
                <a:latin typeface="Times New Roman"/>
                <a:cs typeface="Times New Roman"/>
              </a:rPr>
              <a:t>/year.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6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2133600"/>
            <a:ext cx="5928359" cy="33345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4585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00" y="2590800"/>
            <a:ext cx="5121275" cy="9835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02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4800" y="609600"/>
            <a:ext cx="7136765" cy="44499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10"/>
              </a:spcBef>
            </a:pPr>
            <a:r>
              <a:rPr sz="2800" b="1" dirty="0" smtClean="0">
                <a:latin typeface="Times New Roman"/>
                <a:cs typeface="Times New Roman"/>
              </a:rPr>
              <a:t>Protected</a:t>
            </a:r>
            <a:r>
              <a:rPr sz="2800" b="1" spc="-60" dirty="0" smtClean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cultivation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Carnation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5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0" y="1981200"/>
            <a:ext cx="2999231" cy="27950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644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838200" y="1828800"/>
            <a:ext cx="7010400" cy="3300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Common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name: </a:t>
            </a:r>
            <a:r>
              <a:rPr sz="2400" spc="-10" dirty="0">
                <a:latin typeface="Times New Roman"/>
                <a:cs typeface="Times New Roman"/>
              </a:rPr>
              <a:t>Carnation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1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Scientific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name: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Dianthus</a:t>
            </a:r>
            <a:r>
              <a:rPr sz="2400" i="1" spc="-20" dirty="0">
                <a:latin typeface="Times New Roman"/>
                <a:cs typeface="Times New Roman"/>
              </a:rPr>
              <a:t> spp.</a:t>
            </a:r>
            <a:endParaRPr sz="2400" dirty="0">
              <a:latin typeface="Times New Roman"/>
              <a:cs typeface="Times New Roman"/>
            </a:endParaRPr>
          </a:p>
          <a:p>
            <a:pPr marL="12700" marR="709930">
              <a:lnSpc>
                <a:spcPts val="7080"/>
              </a:lnSpc>
              <a:spcBef>
                <a:spcPts val="715"/>
              </a:spcBef>
            </a:pPr>
            <a:r>
              <a:rPr sz="2400" dirty="0">
                <a:latin typeface="Times New Roman"/>
                <a:cs typeface="Times New Roman"/>
              </a:rPr>
              <a:t>Family: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 err="1">
                <a:latin typeface="Times New Roman"/>
                <a:cs typeface="Times New Roman"/>
              </a:rPr>
              <a:t>Caryophyllaceae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endParaRPr lang="en-US" sz="2400" spc="-10" dirty="0" smtClean="0">
              <a:latin typeface="Times New Roman"/>
              <a:cs typeface="Times New Roman"/>
            </a:endParaRPr>
          </a:p>
          <a:p>
            <a:pPr marL="12700" marR="709930">
              <a:lnSpc>
                <a:spcPts val="7080"/>
              </a:lnSpc>
              <a:spcBef>
                <a:spcPts val="715"/>
              </a:spcBef>
            </a:pPr>
            <a:r>
              <a:rPr sz="2400" dirty="0" smtClean="0">
                <a:latin typeface="Times New Roman"/>
                <a:cs typeface="Times New Roman"/>
              </a:rPr>
              <a:t>Chromosome </a:t>
            </a:r>
            <a:r>
              <a:rPr sz="2400" dirty="0">
                <a:latin typeface="Times New Roman"/>
                <a:cs typeface="Times New Roman"/>
              </a:rPr>
              <a:t>no: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2n=30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7277736" cy="1150315"/>
          </a:xfrm>
          <a:prstGeom prst="rect">
            <a:avLst/>
          </a:prstGeom>
        </p:spPr>
        <p:txBody>
          <a:bodyPr vert="horz" wrap="square" lIns="0" tIns="468630" rIns="0" bIns="0" rtlCol="0">
            <a:spAutoFit/>
          </a:bodyPr>
          <a:lstStyle/>
          <a:p>
            <a:pPr marL="210693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Times New Roman"/>
                <a:cs typeface="Times New Roman"/>
              </a:rPr>
              <a:t>INTRODUCTION</a:t>
            </a:r>
          </a:p>
        </p:txBody>
      </p:sp>
      <p:pic>
        <p:nvPicPr>
          <p:cNvPr id="7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1200" y="1676400"/>
            <a:ext cx="2993136" cy="41757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800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0" y="76200"/>
            <a:ext cx="8153400" cy="1150315"/>
          </a:xfrm>
          <a:prstGeom prst="rect">
            <a:avLst/>
          </a:prstGeom>
        </p:spPr>
        <p:txBody>
          <a:bodyPr vert="horz" wrap="square" lIns="0" tIns="468630" rIns="0" bIns="0" rtlCol="0">
            <a:spAutoFit/>
          </a:bodyPr>
          <a:lstStyle/>
          <a:p>
            <a:pPr marL="1194435">
              <a:lnSpc>
                <a:spcPct val="100000"/>
              </a:lnSpc>
              <a:spcBef>
                <a:spcPts val="95"/>
              </a:spcBef>
            </a:pPr>
            <a:r>
              <a:rPr b="1" dirty="0">
                <a:latin typeface="Times New Roman"/>
                <a:cs typeface="Times New Roman"/>
              </a:rPr>
              <a:t>IMPORTANCE</a:t>
            </a:r>
            <a:r>
              <a:rPr b="1" spc="-10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AND</a:t>
            </a:r>
            <a:r>
              <a:rPr b="1" spc="-145" dirty="0">
                <a:latin typeface="Times New Roman"/>
                <a:cs typeface="Times New Roman"/>
              </a:rPr>
              <a:t> </a:t>
            </a:r>
            <a:r>
              <a:rPr b="1" spc="-20" dirty="0">
                <a:latin typeface="Times New Roman"/>
                <a:cs typeface="Times New Roman"/>
              </a:rPr>
              <a:t>USES</a:t>
            </a:r>
          </a:p>
        </p:txBody>
      </p:sp>
      <p:sp>
        <p:nvSpPr>
          <p:cNvPr id="6" name="object 3"/>
          <p:cNvSpPr txBox="1"/>
          <p:nvPr/>
        </p:nvSpPr>
        <p:spPr>
          <a:xfrm>
            <a:off x="1895600" y="1724609"/>
            <a:ext cx="2447799" cy="324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Cut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flowers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Border </a:t>
            </a:r>
            <a:r>
              <a:rPr sz="2400" spc="-20" dirty="0">
                <a:latin typeface="Times New Roman"/>
                <a:cs typeface="Times New Roman"/>
              </a:rPr>
              <a:t>crop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Rock </a:t>
            </a:r>
            <a:r>
              <a:rPr sz="2400" spc="-10" dirty="0">
                <a:latin typeface="Times New Roman"/>
                <a:cs typeface="Times New Roman"/>
              </a:rPr>
              <a:t>gardens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Perfumes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Volatile</a:t>
            </a:r>
            <a:r>
              <a:rPr sz="2400" spc="-25" dirty="0">
                <a:latin typeface="Times New Roman"/>
                <a:cs typeface="Times New Roman"/>
              </a:rPr>
              <a:t> oil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7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4815" y="3352800"/>
            <a:ext cx="3148585" cy="2548127"/>
          </a:xfrm>
          <a:prstGeom prst="rect">
            <a:avLst/>
          </a:prstGeom>
        </p:spPr>
      </p:pic>
      <p:pic>
        <p:nvPicPr>
          <p:cNvPr id="8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4815" y="1484375"/>
            <a:ext cx="3166872" cy="1868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965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04800"/>
            <a:ext cx="71623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POPULAR</a:t>
            </a:r>
            <a:r>
              <a:rPr lang="en-US" sz="3200" b="1" spc="-130" dirty="0">
                <a:latin typeface="Times New Roman"/>
                <a:cs typeface="Times New Roman"/>
              </a:rPr>
              <a:t> </a:t>
            </a:r>
            <a:r>
              <a:rPr lang="en-US" sz="3200" b="1" spc="-10" dirty="0">
                <a:latin typeface="Times New Roman"/>
                <a:cs typeface="Times New Roman"/>
              </a:rPr>
              <a:t>CARNATION CULTIVARS</a:t>
            </a:r>
            <a:endParaRPr lang="en-US" sz="3200" dirty="0"/>
          </a:p>
        </p:txBody>
      </p:sp>
      <p:sp>
        <p:nvSpPr>
          <p:cNvPr id="7" name="object 3"/>
          <p:cNvSpPr txBox="1"/>
          <p:nvPr/>
        </p:nvSpPr>
        <p:spPr>
          <a:xfrm>
            <a:off x="762000" y="1295400"/>
            <a:ext cx="7620000" cy="408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8060" algn="l"/>
                <a:tab pos="1790064" algn="l"/>
                <a:tab pos="2765425" algn="l"/>
                <a:tab pos="3994785" algn="l"/>
                <a:tab pos="4982210" algn="l"/>
                <a:tab pos="5961380" algn="l"/>
              </a:tabLst>
            </a:pPr>
            <a:r>
              <a:rPr sz="2400" spc="-10" dirty="0">
                <a:latin typeface="Times New Roman"/>
                <a:cs typeface="Times New Roman"/>
              </a:rPr>
              <a:t>Dona,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Pink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Dona,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Malaga,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White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Dona,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Rony,</a:t>
            </a:r>
            <a:endParaRPr sz="2400" dirty="0">
              <a:latin typeface="Times New Roman"/>
              <a:cs typeface="Times New Roman"/>
            </a:endParaRPr>
          </a:p>
          <a:p>
            <a:pPr marL="231775" marR="5715" algn="just">
              <a:lnSpc>
                <a:spcPct val="200100"/>
              </a:lnSpc>
              <a:spcBef>
                <a:spcPts val="285"/>
              </a:spcBef>
            </a:pPr>
            <a:r>
              <a:rPr sz="2400" dirty="0">
                <a:latin typeface="Times New Roman"/>
                <a:cs typeface="Times New Roman"/>
              </a:rPr>
              <a:t>Rhodos,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Lipstick,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Empire,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Romana,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White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Tendra, </a:t>
            </a:r>
            <a:r>
              <a:rPr sz="2400" dirty="0">
                <a:latin typeface="Times New Roman"/>
                <a:cs typeface="Times New Roman"/>
              </a:rPr>
              <a:t>Corleone,</a:t>
            </a:r>
            <a:r>
              <a:rPr sz="2400" spc="1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Design,</a:t>
            </a:r>
            <a:r>
              <a:rPr sz="2400" spc="2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Natila,</a:t>
            </a:r>
            <a:r>
              <a:rPr sz="2400" spc="1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Dark</a:t>
            </a:r>
            <a:r>
              <a:rPr sz="2400" spc="1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Tempo,</a:t>
            </a:r>
            <a:r>
              <a:rPr sz="2400" spc="20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Bagatel </a:t>
            </a:r>
            <a:r>
              <a:rPr sz="2400" dirty="0">
                <a:latin typeface="Times New Roman"/>
                <a:cs typeface="Times New Roman"/>
              </a:rPr>
              <a:t>silvery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pink,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Solar,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Cobra,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Pendy,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Lorella,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Cabaret, </a:t>
            </a:r>
            <a:r>
              <a:rPr sz="2400" dirty="0">
                <a:latin typeface="Times New Roman"/>
                <a:cs typeface="Times New Roman"/>
              </a:rPr>
              <a:t>Tanga,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Sonsara,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Dakar,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Liberty,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Solar,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Green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Lady, </a:t>
            </a:r>
            <a:r>
              <a:rPr sz="2400" dirty="0">
                <a:latin typeface="Times New Roman"/>
                <a:cs typeface="Times New Roman"/>
              </a:rPr>
              <a:t>Tempo,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Varna,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Shine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10" dirty="0">
                <a:latin typeface="Times New Roman"/>
                <a:cs typeface="Times New Roman"/>
              </a:rPr>
              <a:t>Charment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203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43364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ENVIRONMENTAL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FACTORS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762000" y="655564"/>
            <a:ext cx="8305800" cy="5262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5615" indent="-38671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475615" algn="l"/>
              </a:tabLst>
            </a:pPr>
            <a:r>
              <a:rPr sz="2400" dirty="0">
                <a:latin typeface="Times New Roman"/>
                <a:cs typeface="Times New Roman"/>
              </a:rPr>
              <a:t>Light: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Photoperiod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(long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days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16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hours)</a:t>
            </a:r>
            <a:endParaRPr sz="2400" dirty="0">
              <a:latin typeface="Times New Roman"/>
              <a:cs typeface="Times New Roman"/>
            </a:endParaRPr>
          </a:p>
          <a:p>
            <a:pPr marL="400050" marR="93345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400050" algn="l"/>
              </a:tabLst>
            </a:pPr>
            <a:r>
              <a:rPr sz="2400" dirty="0">
                <a:latin typeface="Times New Roman"/>
                <a:cs typeface="Times New Roman"/>
              </a:rPr>
              <a:t>Intensity: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(100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watts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bulb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spaced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10.5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1.5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m </a:t>
            </a:r>
            <a:r>
              <a:rPr sz="2400" spc="-10" dirty="0">
                <a:latin typeface="Times New Roman"/>
                <a:cs typeface="Times New Roman"/>
              </a:rPr>
              <a:t>height)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</a:pPr>
            <a:r>
              <a:rPr sz="2400" b="1" spc="-10" dirty="0">
                <a:latin typeface="Times New Roman"/>
                <a:cs typeface="Times New Roman"/>
              </a:rPr>
              <a:t>TEMPERATURE</a:t>
            </a:r>
            <a:endParaRPr sz="2400" dirty="0">
              <a:latin typeface="Times New Roman"/>
              <a:cs typeface="Times New Roman"/>
            </a:endParaRPr>
          </a:p>
          <a:p>
            <a:pPr marL="400050" marR="93980" indent="-311150">
              <a:lnSpc>
                <a:spcPct val="150100"/>
              </a:lnSpc>
              <a:spcBef>
                <a:spcPts val="1295"/>
              </a:spcBef>
              <a:buFont typeface="Arial MT"/>
              <a:buChar char="•"/>
              <a:tabLst>
                <a:tab pos="400050" algn="l"/>
              </a:tabLst>
            </a:pPr>
            <a:r>
              <a:rPr sz="2400" dirty="0">
                <a:latin typeface="Times New Roman"/>
                <a:cs typeface="Times New Roman"/>
              </a:rPr>
              <a:t>Night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(winter: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10-</a:t>
            </a:r>
            <a:r>
              <a:rPr sz="2400" dirty="0">
                <a:latin typeface="Times New Roman"/>
                <a:cs typeface="Times New Roman"/>
              </a:rPr>
              <a:t>11</a:t>
            </a:r>
            <a:r>
              <a:rPr sz="2400" baseline="24305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C,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spring: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12.7</a:t>
            </a:r>
            <a:r>
              <a:rPr sz="2400" baseline="24305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C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summer: 13-</a:t>
            </a:r>
            <a:r>
              <a:rPr sz="2400" dirty="0">
                <a:latin typeface="Times New Roman"/>
                <a:cs typeface="Times New Roman"/>
              </a:rPr>
              <a:t>15.4</a:t>
            </a:r>
            <a:r>
              <a:rPr sz="2400" baseline="24305" dirty="0">
                <a:latin typeface="Times New Roman"/>
                <a:cs typeface="Times New Roman"/>
              </a:rPr>
              <a:t>0</a:t>
            </a:r>
            <a:r>
              <a:rPr sz="2400" dirty="0">
                <a:latin typeface="Times New Roman"/>
                <a:cs typeface="Times New Roman"/>
              </a:rPr>
              <a:t>C)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18-23</a:t>
            </a:r>
            <a:r>
              <a:rPr sz="2400" spc="-15" baseline="24305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Times New Roman"/>
                <a:cs typeface="Times New Roman"/>
              </a:rPr>
              <a:t>C)</a:t>
            </a:r>
            <a:endParaRPr sz="2400" dirty="0">
              <a:latin typeface="Times New Roman"/>
              <a:cs typeface="Times New Roman"/>
            </a:endParaRPr>
          </a:p>
          <a:p>
            <a:pPr marL="3994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99415" algn="l"/>
              </a:tabLst>
            </a:pPr>
            <a:r>
              <a:rPr sz="2400" dirty="0">
                <a:latin typeface="Times New Roman"/>
                <a:cs typeface="Times New Roman"/>
              </a:rPr>
              <a:t>Ventilation: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circulation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air</a:t>
            </a:r>
            <a:endParaRPr sz="2400" dirty="0">
              <a:latin typeface="Times New Roman"/>
              <a:cs typeface="Times New Roman"/>
            </a:endParaRPr>
          </a:p>
          <a:p>
            <a:pPr marL="3994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99415" algn="l"/>
              </a:tabLst>
            </a:pPr>
            <a:r>
              <a:rPr sz="2400" dirty="0">
                <a:latin typeface="Times New Roman"/>
                <a:cs typeface="Times New Roman"/>
              </a:rPr>
              <a:t>Relative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humidity: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50-</a:t>
            </a:r>
            <a:r>
              <a:rPr sz="2400" spc="-20" dirty="0">
                <a:latin typeface="Times New Roman"/>
                <a:cs typeface="Times New Roman"/>
              </a:rPr>
              <a:t>60%.</a:t>
            </a:r>
            <a:endParaRPr sz="2400" dirty="0">
              <a:latin typeface="Times New Roman"/>
              <a:cs typeface="Times New Roman"/>
            </a:endParaRPr>
          </a:p>
          <a:p>
            <a:pPr marL="3994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99415" algn="l"/>
              </a:tabLst>
            </a:pPr>
            <a:r>
              <a:rPr sz="2400" dirty="0">
                <a:latin typeface="Times New Roman"/>
                <a:cs typeface="Times New Roman"/>
              </a:rPr>
              <a:t>CO2:</a:t>
            </a:r>
            <a:r>
              <a:rPr sz="2400" spc="-10" dirty="0">
                <a:latin typeface="Times New Roman"/>
                <a:cs typeface="Times New Roman"/>
              </a:rPr>
              <a:t> 500-</a:t>
            </a:r>
            <a:r>
              <a:rPr sz="2400" dirty="0">
                <a:latin typeface="Times New Roman"/>
                <a:cs typeface="Times New Roman"/>
              </a:rPr>
              <a:t>1500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ppm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7294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04800" y="228600"/>
            <a:ext cx="6727190" cy="2895023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2400" b="1" dirty="0">
                <a:latin typeface="Times New Roman"/>
                <a:cs typeface="Times New Roman"/>
              </a:rPr>
              <a:t>SOIL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GROWING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MEDIUM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Light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texture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loam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sandy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loam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soil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well</a:t>
            </a:r>
            <a:endParaRPr sz="2400" dirty="0">
              <a:latin typeface="Times New Roman"/>
              <a:cs typeface="Times New Roman"/>
            </a:endParaRPr>
          </a:p>
          <a:p>
            <a:pPr marL="32385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drained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aerated.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Soil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pH: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6-</a:t>
            </a:r>
            <a:r>
              <a:rPr sz="2400" spc="-25" dirty="0">
                <a:latin typeface="Times New Roman"/>
                <a:cs typeface="Times New Roman"/>
              </a:rPr>
              <a:t>7</a:t>
            </a:r>
            <a:r>
              <a:rPr sz="2400" spc="-25" dirty="0" smtClean="0">
                <a:latin typeface="Times New Roman"/>
                <a:cs typeface="Times New Roman"/>
              </a:rPr>
              <a:t>.</a:t>
            </a:r>
            <a:endParaRPr lang="en-US"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PLANTING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TIME: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609600" y="3259835"/>
            <a:ext cx="8085200" cy="3051175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142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N.I.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plains: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Sep.-</a:t>
            </a:r>
            <a:r>
              <a:rPr sz="2400" spc="-20" dirty="0">
                <a:latin typeface="Times New Roman"/>
                <a:cs typeface="Times New Roman"/>
              </a:rPr>
              <a:t>Oct.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32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Low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hills: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Sep.-</a:t>
            </a:r>
            <a:r>
              <a:rPr sz="2400" spc="-20" dirty="0">
                <a:latin typeface="Times New Roman"/>
                <a:cs typeface="Times New Roman"/>
              </a:rPr>
              <a:t>Nov.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Mid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hills: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Jan.-</a:t>
            </a:r>
            <a:r>
              <a:rPr sz="2400" spc="-20" dirty="0">
                <a:latin typeface="Times New Roman"/>
                <a:cs typeface="Times New Roman"/>
              </a:rPr>
              <a:t>Feb.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High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hills: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Mar.-</a:t>
            </a:r>
            <a:r>
              <a:rPr sz="2400" spc="-20" dirty="0">
                <a:latin typeface="Times New Roman"/>
                <a:cs typeface="Times New Roman"/>
              </a:rPr>
              <a:t>April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  <a:tab pos="1765300" algn="l"/>
                <a:tab pos="2991485" algn="l"/>
                <a:tab pos="3442335" algn="l"/>
              </a:tabLst>
            </a:pPr>
            <a:r>
              <a:rPr sz="2400" spc="-10" dirty="0">
                <a:latin typeface="Times New Roman"/>
                <a:cs typeface="Times New Roman"/>
              </a:rPr>
              <a:t>Staggered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planting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at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 smtClean="0">
                <a:latin typeface="Times New Roman"/>
                <a:cs typeface="Times New Roman"/>
              </a:rPr>
              <a:t>15</a:t>
            </a:r>
            <a:r>
              <a:rPr lang="en-US" sz="2400" spc="-25" dirty="0" smtClean="0">
                <a:latin typeface="Times New Roman"/>
                <a:cs typeface="Times New Roman"/>
              </a:rPr>
              <a:t> days interval ensure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regular</a:t>
            </a:r>
            <a:r>
              <a:rPr sz="2400" spc="20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cut</a:t>
            </a:r>
            <a:r>
              <a:rPr sz="2400" spc="-10" dirty="0">
                <a:latin typeface="Times New Roman"/>
                <a:cs typeface="Times New Roman"/>
              </a:rPr>
              <a:t> flowers.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450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52400" y="308864"/>
            <a:ext cx="7891271" cy="18184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PROPAGATION</a:t>
            </a:r>
            <a:endParaRPr sz="2400" dirty="0">
              <a:latin typeface="Times New Roman"/>
              <a:cs typeface="Times New Roman"/>
            </a:endParaRPr>
          </a:p>
          <a:p>
            <a:pPr marL="323215" marR="5080" indent="-311150">
              <a:lnSpc>
                <a:spcPct val="150000"/>
              </a:lnSpc>
              <a:spcBef>
                <a:spcPts val="129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Terminal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stem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cuttings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(8-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cm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4-</a:t>
            </a:r>
            <a:r>
              <a:rPr sz="2400" spc="-50" dirty="0">
                <a:latin typeface="Times New Roman"/>
                <a:cs typeface="Times New Roman"/>
              </a:rPr>
              <a:t>6 </a:t>
            </a:r>
            <a:r>
              <a:rPr sz="2400" dirty="0">
                <a:latin typeface="Times New Roman"/>
                <a:cs typeface="Times New Roman"/>
              </a:rPr>
              <a:t>leaf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pairs)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spc="-10" dirty="0">
                <a:latin typeface="Times New Roman"/>
                <a:cs typeface="Times New Roman"/>
              </a:rPr>
              <a:t>Micro-propagation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58262" y="2667000"/>
            <a:ext cx="8534400" cy="253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PLANTING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DENSITY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SPACING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35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Ordinary: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25-</a:t>
            </a:r>
            <a:r>
              <a:rPr sz="2400" dirty="0">
                <a:latin typeface="Times New Roman"/>
                <a:cs typeface="Times New Roman"/>
              </a:rPr>
              <a:t>32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plants/m2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High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 40</a:t>
            </a:r>
            <a:r>
              <a:rPr sz="2400" spc="-10" dirty="0">
                <a:latin typeface="Times New Roman"/>
                <a:cs typeface="Times New Roman"/>
              </a:rPr>
              <a:t> plants/m2</a:t>
            </a:r>
            <a:endParaRPr sz="2400" dirty="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2740"/>
              </a:spcBef>
              <a:buFont typeface="Arial MT"/>
              <a:buChar char="•"/>
              <a:tabLst>
                <a:tab pos="323215" algn="l"/>
              </a:tabLst>
            </a:pPr>
            <a:r>
              <a:rPr sz="2400" dirty="0">
                <a:latin typeface="Times New Roman"/>
                <a:cs typeface="Times New Roman"/>
              </a:rPr>
              <a:t>Standards: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cm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1" y="5862"/>
            <a:ext cx="1219199" cy="45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370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1196</Words>
  <Application>Microsoft Office PowerPoint</Application>
  <PresentationFormat>On-screen Show (4:3)</PresentationFormat>
  <Paragraphs>164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MT</vt:lpstr>
      <vt:lpstr>Calibri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INTRODUCTION</vt:lpstr>
      <vt:lpstr>IMPORTANCE AND USES</vt:lpstr>
      <vt:lpstr>PowerPoint Presentation</vt:lpstr>
      <vt:lpstr>ENVIRONMENTAL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DISEASES</vt:lpstr>
      <vt:lpstr>PowerPoint Presentation</vt:lpstr>
      <vt:lpstr>PowerPoint Presentation</vt:lpstr>
      <vt:lpstr>PHYSIOLOGICAL DISORDERS</vt:lpstr>
      <vt:lpstr>PowerPoint Presentation</vt:lpstr>
      <vt:lpstr>YIELD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Mahendra</dc:creator>
  <cp:lastModifiedBy>Mahendra</cp:lastModifiedBy>
  <cp:revision>13</cp:revision>
  <dcterms:created xsi:type="dcterms:W3CDTF">2006-08-16T00:00:00Z</dcterms:created>
  <dcterms:modified xsi:type="dcterms:W3CDTF">2024-04-17T09:23:24Z</dcterms:modified>
</cp:coreProperties>
</file>